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9" r:id="rId7"/>
    <p:sldId id="281" r:id="rId8"/>
    <p:sldId id="268" r:id="rId9"/>
    <p:sldId id="271" r:id="rId10"/>
    <p:sldId id="273" r:id="rId11"/>
    <p:sldId id="274" r:id="rId12"/>
    <p:sldId id="275" r:id="rId13"/>
    <p:sldId id="277" r:id="rId14"/>
    <p:sldId id="278" r:id="rId15"/>
    <p:sldId id="280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4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800">
                <a:solidFill>
                  <a:srgbClr val="888888"/>
                </a:solidFill>
              </a:defRPr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5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 b="1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350" b="1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9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238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2400"/>
            </a:lvl1pPr>
            <a:lvl2pPr marL="685800" lvl="1" indent="-30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100"/>
            </a:lvl2pPr>
            <a:lvl3pPr marL="1028700" lvl="2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1800"/>
            </a:lvl3pPr>
            <a:lvl4pPr marL="1371600" lvl="3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4pPr>
            <a:lvl5pPr marL="1714500" lvl="4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5pPr>
            <a:lvl6pPr marL="2057400" lvl="5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6pPr>
            <a:lvl7pPr marL="2400300" lvl="6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7pPr>
            <a:lvl8pPr marL="2743200" lvl="7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8pPr>
            <a:lvl9pPr marL="3086100" lvl="8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/>
            </a:lvl1pPr>
            <a:lvl2pPr marL="685800" lvl="1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050"/>
            </a:lvl2pPr>
            <a:lvl3pPr marL="1028700" lvl="2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3pPr>
            <a:lvl4pPr marL="1371600" lvl="3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4pPr>
            <a:lvl5pPr marL="1714500" lvl="4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0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2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1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2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3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460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rchana242/MINI-PROJECT.git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435" y="1475009"/>
            <a:ext cx="7772400" cy="1470025"/>
          </a:xfrm>
        </p:spPr>
        <p:txBody>
          <a:bodyPr/>
          <a:lstStyle/>
          <a:p>
            <a:r>
              <a:rPr lang="en-IN" dirty="0"/>
              <a:t>Interim</a:t>
            </a:r>
            <a:r>
              <a:rPr dirty="0"/>
              <a:t> Review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319" y="3273136"/>
            <a:ext cx="7419108" cy="2628900"/>
          </a:xfrm>
        </p:spPr>
        <p:txBody>
          <a:bodyPr>
            <a:normAutofit fontScale="92500" lnSpcReduction="10000"/>
          </a:bodyPr>
          <a:lstStyle/>
          <a:p>
            <a:r>
              <a:rPr lang="en-IN" sz="1600" b="1">
                <a:solidFill>
                  <a:schemeClr val="tx1"/>
                </a:solidFill>
              </a:rPr>
              <a:t>SocialPulse-Social Media Engagement Analyser and Strategy Assistant</a:t>
            </a:r>
          </a:p>
          <a:p>
            <a:r>
              <a:rPr sz="1600" b="1">
                <a:solidFill>
                  <a:schemeClr val="tx1"/>
                </a:solidFill>
              </a:rPr>
              <a:t> </a:t>
            </a:r>
            <a:r>
              <a:rPr lang="en-IN" sz="1600" b="1">
                <a:solidFill>
                  <a:schemeClr val="tx1"/>
                </a:solidFill>
              </a:rPr>
              <a:t>Team Members:</a:t>
            </a:r>
          </a:p>
          <a:p>
            <a:r>
              <a:rPr lang="en-IN" sz="1600" b="1">
                <a:solidFill>
                  <a:schemeClr val="tx1"/>
                </a:solidFill>
              </a:rPr>
              <a:t>Aleeta K Alex(19)</a:t>
            </a:r>
          </a:p>
          <a:p>
            <a:r>
              <a:rPr lang="en-IN" sz="1600" b="1">
                <a:solidFill>
                  <a:schemeClr val="tx1"/>
                </a:solidFill>
              </a:rPr>
              <a:t>Archana R(32)</a:t>
            </a:r>
          </a:p>
          <a:p>
            <a:r>
              <a:rPr lang="en-IN" sz="1600" b="1">
                <a:solidFill>
                  <a:schemeClr val="tx1"/>
                </a:solidFill>
              </a:rPr>
              <a:t>Arya Vinod(34)</a:t>
            </a:r>
          </a:p>
          <a:p>
            <a:r>
              <a:rPr lang="en-IN" sz="1600" b="1">
                <a:solidFill>
                  <a:schemeClr val="tx1"/>
                </a:solidFill>
              </a:rPr>
              <a:t>Devika Girish(49)</a:t>
            </a:r>
            <a:r>
              <a:rPr sz="1600" b="1">
                <a:solidFill>
                  <a:schemeClr val="tx1"/>
                </a:solidFill>
              </a:rPr>
              <a:t>|</a:t>
            </a:r>
            <a:endParaRPr lang="en-IN" sz="1600" b="1">
              <a:solidFill>
                <a:schemeClr val="tx1"/>
              </a:solidFill>
            </a:endParaRPr>
          </a:p>
          <a:p>
            <a:r>
              <a:rPr lang="en-IN" sz="1600" b="1">
                <a:solidFill>
                  <a:schemeClr val="tx1"/>
                </a:solidFill>
              </a:rPr>
              <a:t>Internal Guide</a:t>
            </a:r>
            <a:r>
              <a:rPr sz="1600" b="1">
                <a:solidFill>
                  <a:schemeClr val="tx1"/>
                </a:solidFill>
              </a:rPr>
              <a:t> </a:t>
            </a:r>
            <a:r>
              <a:rPr lang="en-IN" sz="1600" b="1">
                <a:solidFill>
                  <a:schemeClr val="tx1"/>
                </a:solidFill>
              </a:rPr>
              <a:t>:Er. Jinu Thomas</a:t>
            </a:r>
          </a:p>
          <a:p>
            <a:r>
              <a:rPr lang="en-US" sz="1600" b="1">
                <a:solidFill>
                  <a:schemeClr val="tx1"/>
                </a:solidFill>
              </a:rPr>
              <a:t>Department of Computer Science and Engineering</a:t>
            </a:r>
            <a:endParaRPr sz="1600" b="1" dirty="0">
              <a:solidFill>
                <a:schemeClr val="tx1"/>
              </a:solidFill>
            </a:endParaRPr>
          </a:p>
        </p:txBody>
      </p:sp>
      <p:pic>
        <p:nvPicPr>
          <p:cNvPr id="4" name="Google Shape;77;p11">
            <a:extLst>
              <a:ext uri="{FF2B5EF4-FFF2-40B4-BE49-F238E27FC236}">
                <a16:creationId xmlns:a16="http://schemas.microsoft.com/office/drawing/2014/main" id="{42D7A3ED-7EBA-B884-48E2-59923D4A4E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37DB06F4-A21C-EA5C-14DD-4DB074FBFD95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2;p11">
            <a:extLst>
              <a:ext uri="{FF2B5EF4-FFF2-40B4-BE49-F238E27FC236}">
                <a16:creationId xmlns:a16="http://schemas.microsoft.com/office/drawing/2014/main" id="{2D9AF4FD-4DD9-C4B7-0979-84C9D370E24C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83B4-5FA5-65B7-1B57-D4981901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rPr lang="en-IN"/>
              <a:t> Data Flow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EAAEF-562E-E7D6-B183-8E37C9D3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6" y="1766454"/>
            <a:ext cx="8414548" cy="4589753"/>
          </a:xfrm>
          <a:prstGeom prst="rect">
            <a:avLst/>
          </a:prstGeom>
        </p:spPr>
      </p:pic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55B0E57C-A6C5-56E4-E53C-8C5E9C48BD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1">
            <a:extLst>
              <a:ext uri="{FF2B5EF4-FFF2-40B4-BE49-F238E27FC236}">
                <a16:creationId xmlns:a16="http://schemas.microsoft.com/office/drawing/2014/main" id="{F5F48C7D-6D83-3B16-3B86-4184C1D544E8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2;p11">
            <a:extLst>
              <a:ext uri="{FF2B5EF4-FFF2-40B4-BE49-F238E27FC236}">
                <a16:creationId xmlns:a16="http://schemas.microsoft.com/office/drawing/2014/main" id="{F3FB378C-E03A-B49B-BE0C-C1CCC0CB69D2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669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6143-AB50-642A-8E09-7977653C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rPr lang="en-IN"/>
              <a:t>UML Diagram</a:t>
            </a:r>
          </a:p>
        </p:txBody>
      </p:sp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C5FD2660-C0DB-83F6-2182-0A022683AD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56778A29-31AC-093B-EC39-9A6FFD04796E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D4B988A6-0591-BF38-3C27-57AD7ACFFBC1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B4ED7C-7818-C3EB-2C8E-B9B7AAC4D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" y="1990504"/>
            <a:ext cx="7071360" cy="38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C610-2F51-DE18-71F5-FFD707E4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  </a:t>
            </a:r>
            <a:br>
              <a:rPr lang="en-IN"/>
            </a:br>
            <a:br>
              <a:rPr lang="en-IN"/>
            </a:br>
            <a:r>
              <a:rPr lang="en-IN"/>
              <a:t>Technology </a:t>
            </a:r>
            <a:r>
              <a:rPr lang="en-IN" dirty="0"/>
              <a:t>Used</a:t>
            </a:r>
            <a:br>
              <a:rPr lang="en-IN" dirty="0"/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401F1-924D-4B3B-BF6D-A9C276EF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0800" indent="0">
              <a:buNone/>
            </a:pPr>
            <a:r>
              <a:rPr lang="en-IN" dirty="0"/>
              <a:t>• Frontend: HTML, CSS, Bootstrap</a:t>
            </a:r>
            <a:br>
              <a:rPr lang="en-IN" dirty="0"/>
            </a:br>
            <a:r>
              <a:rPr lang="en-IN" dirty="0"/>
              <a:t>• Charts: Chart.js</a:t>
            </a:r>
            <a:br>
              <a:rPr lang="en-IN" dirty="0"/>
            </a:br>
            <a:r>
              <a:rPr lang="en-IN" dirty="0"/>
              <a:t>• Backend: Python Flask</a:t>
            </a:r>
            <a:br>
              <a:rPr lang="en-IN" dirty="0"/>
            </a:br>
            <a:r>
              <a:rPr lang="en-IN" dirty="0"/>
              <a:t>• Data Processing: Pandas</a:t>
            </a:r>
            <a:br>
              <a:rPr lang="en-IN" dirty="0"/>
            </a:br>
            <a:r>
              <a:rPr lang="en-IN" dirty="0"/>
              <a:t>• Dataset Format: CSV / Excel</a:t>
            </a:r>
            <a:br>
              <a:rPr lang="en-IN" dirty="0"/>
            </a:br>
            <a:r>
              <a:rPr lang="en-IN" dirty="0"/>
              <a:t>• NLP (Optional): </a:t>
            </a:r>
            <a:r>
              <a:rPr lang="en-IN" dirty="0" err="1"/>
              <a:t>TextBlob</a:t>
            </a:r>
            <a:r>
              <a:rPr lang="en-IN" dirty="0"/>
              <a:t> / VADER</a:t>
            </a:r>
          </a:p>
          <a:p>
            <a:pPr marL="50800" indent="0">
              <a:buNone/>
            </a:pPr>
            <a:endParaRPr lang="en-IN" dirty="0"/>
          </a:p>
        </p:txBody>
      </p:sp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04F3C800-302A-438D-6BD1-910782FE4A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1">
            <a:extLst>
              <a:ext uri="{FF2B5EF4-FFF2-40B4-BE49-F238E27FC236}">
                <a16:creationId xmlns:a16="http://schemas.microsoft.com/office/drawing/2014/main" id="{EE35C113-06A9-CCE6-1483-AE0A66A160D8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2;p11">
            <a:extLst>
              <a:ext uri="{FF2B5EF4-FFF2-40B4-BE49-F238E27FC236}">
                <a16:creationId xmlns:a16="http://schemas.microsoft.com/office/drawing/2014/main" id="{05E0D6F1-3F01-2A5E-7422-2C74F3688591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4540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rPr lang="en-IN"/>
              <a:t>Proposed </a:t>
            </a:r>
            <a:r>
              <a:rPr lang="en-IN" dirty="0"/>
              <a:t>New Solution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/>
              <a:t>• Convert engagement data into actionable insights</a:t>
            </a:r>
            <a:br>
              <a:rPr lang="en-US" dirty="0"/>
            </a:br>
            <a:r>
              <a:rPr lang="en-US" dirty="0"/>
              <a:t>• Explain why a post performed well or poorly</a:t>
            </a:r>
            <a:br>
              <a:rPr lang="en-US" dirty="0"/>
            </a:br>
            <a:r>
              <a:rPr lang="en-US" dirty="0"/>
              <a:t>• Suggest improvements using rule-based logic</a:t>
            </a:r>
            <a:br>
              <a:rPr lang="en-US" dirty="0"/>
            </a:br>
            <a:r>
              <a:rPr lang="en-US" dirty="0"/>
              <a:t>• Generate posting schedules and hashtag strategies</a:t>
            </a:r>
            <a:br>
              <a:rPr lang="en-US" dirty="0"/>
            </a:br>
            <a:r>
              <a:rPr lang="en-US" dirty="0"/>
              <a:t>• Detect performance drops automatically</a:t>
            </a:r>
            <a:br>
              <a:rPr lang="en-US" dirty="0"/>
            </a:br>
            <a:r>
              <a:rPr lang="en-US" dirty="0"/>
              <a:t>• Provide downloadable creator reports</a:t>
            </a:r>
            <a:endParaRPr dirty="0"/>
          </a:p>
        </p:txBody>
      </p:sp>
      <p:pic>
        <p:nvPicPr>
          <p:cNvPr id="4" name="Google Shape;77;p11">
            <a:extLst>
              <a:ext uri="{FF2B5EF4-FFF2-40B4-BE49-F238E27FC236}">
                <a16:creationId xmlns:a16="http://schemas.microsoft.com/office/drawing/2014/main" id="{B5C97E4E-EF96-1EA4-9587-7804AF7548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8DBE1AA4-0903-9C2F-5957-B56FD8D6BC4A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4C55A35D-95BD-BB06-54A1-6082067D3098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47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82880"/>
            <a:ext cx="2787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</a:t>
            </a:r>
            <a:r>
              <a:rPr kumimoji="0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Gantt Chart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914400"/>
            <a:ext cx="10155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 1–3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0560" y="914400"/>
            <a:ext cx="10155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 4–6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60720" y="914400"/>
            <a:ext cx="101553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 7–9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40880" y="914400"/>
            <a:ext cx="122392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Week 10–12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1645920"/>
            <a:ext cx="28793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Literature Review &amp;Problem</a:t>
            </a:r>
            <a:r>
              <a: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" y="25603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Design &amp;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" y="34747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Implementation &amp; Visualization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5760" y="4389120"/>
            <a:ext cx="2743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Testing &amp; Documentation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0400" y="1645920"/>
            <a:ext cx="128016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80560" y="2560320"/>
            <a:ext cx="128016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60720" y="3474720"/>
            <a:ext cx="128016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40880" y="4389120"/>
            <a:ext cx="128016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Google Shape;77;p11">
            <a:extLst>
              <a:ext uri="{FF2B5EF4-FFF2-40B4-BE49-F238E27FC236}">
                <a16:creationId xmlns:a16="http://schemas.microsoft.com/office/drawing/2014/main" id="{11880097-1C44-67D7-F4DE-1024F8B8E7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72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8;p11">
            <a:extLst>
              <a:ext uri="{FF2B5EF4-FFF2-40B4-BE49-F238E27FC236}">
                <a16:creationId xmlns:a16="http://schemas.microsoft.com/office/drawing/2014/main" id="{405E5430-5E09-CB68-AAC8-A21214E7C712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2;p11">
            <a:extLst>
              <a:ext uri="{FF2B5EF4-FFF2-40B4-BE49-F238E27FC236}">
                <a16:creationId xmlns:a16="http://schemas.microsoft.com/office/drawing/2014/main" id="{5E46A065-1335-28B7-5A0F-299E29DF5BE4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7599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181" y="424206"/>
            <a:ext cx="6645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CONTRIBUTION</a:t>
            </a:r>
            <a:endParaRPr lang="en-IN" sz="44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792" y="1376313"/>
            <a:ext cx="74471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indent="0">
              <a:buNone/>
            </a:pPr>
            <a:r>
              <a:rPr lang="en-US" sz="2400" dirty="0">
                <a:sym typeface="+mn-ea"/>
              </a:rPr>
              <a:t>Frontend </a:t>
            </a:r>
            <a:r>
              <a:rPr lang="en-US" sz="2400">
                <a:sym typeface="+mn-ea"/>
              </a:rPr>
              <a:t>Development –Archana ,Arya ,Devika </a:t>
            </a:r>
            <a:endParaRPr lang="en-US" sz="2400" dirty="0"/>
          </a:p>
          <a:p>
            <a:pPr marL="50800" indent="0">
              <a:buNone/>
            </a:pPr>
            <a:r>
              <a:rPr lang="en-US" sz="2400" dirty="0">
                <a:sym typeface="+mn-ea"/>
              </a:rPr>
              <a:t>Backend Development </a:t>
            </a:r>
            <a:r>
              <a:rPr lang="en-US" sz="2400">
                <a:sym typeface="+mn-ea"/>
              </a:rPr>
              <a:t>– Aleeta,Archana</a:t>
            </a:r>
            <a:endParaRPr lang="en-US" sz="2400" dirty="0"/>
          </a:p>
          <a:p>
            <a:pPr marL="50800" indent="0">
              <a:buNone/>
            </a:pPr>
            <a:r>
              <a:rPr lang="en-US" sz="2400" dirty="0">
                <a:sym typeface="+mn-ea"/>
              </a:rPr>
              <a:t>Documentation </a:t>
            </a:r>
            <a:r>
              <a:rPr lang="en-US" sz="2400">
                <a:sym typeface="+mn-ea"/>
              </a:rPr>
              <a:t>– Arya,Devika,Aleeta</a:t>
            </a:r>
            <a:endParaRPr lang="en-US" sz="2400" dirty="0">
              <a:sym typeface="+mn-ea"/>
            </a:endParaRPr>
          </a:p>
          <a:p>
            <a:pPr marL="50800" indent="0">
              <a:buNone/>
            </a:pPr>
            <a:r>
              <a:rPr lang="en-US" altLang="en-US" sz="2400">
                <a:sym typeface="+mn-ea"/>
              </a:rPr>
              <a:t>Github project Link - </a:t>
            </a:r>
            <a:r>
              <a:rPr lang="en-US" altLang="en-US" sz="2400">
                <a:sym typeface="+mn-ea"/>
                <a:hlinkClick r:id="rId2"/>
              </a:rPr>
              <a:t>https://github.com/archana242/MINI-PROJECT.git</a:t>
            </a:r>
            <a:endParaRPr lang="en-US" altLang="en-US" sz="2400">
              <a:sym typeface="+mn-ea"/>
            </a:endParaRPr>
          </a:p>
          <a:p>
            <a:pPr marL="50800" indent="0">
              <a:buNone/>
            </a:pPr>
            <a:endParaRPr lang="en-US" sz="2400"/>
          </a:p>
          <a:p>
            <a:pPr marL="50800" indent="0">
              <a:buNone/>
            </a:pPr>
            <a:r>
              <a:rPr lang="en-US" sz="2400"/>
              <a:t>Github ID:</a:t>
            </a:r>
          </a:p>
          <a:p>
            <a:pPr marL="50800" indent="0">
              <a:buNone/>
            </a:pPr>
            <a:r>
              <a:rPr lang="en-US" sz="2400"/>
              <a:t>aleetakalex</a:t>
            </a:r>
          </a:p>
          <a:p>
            <a:pPr marL="50800" indent="0">
              <a:buNone/>
            </a:pPr>
            <a:r>
              <a:rPr lang="en-US" sz="2400"/>
              <a:t>devikagirish515</a:t>
            </a:r>
          </a:p>
          <a:p>
            <a:pPr marL="50800" indent="0">
              <a:buNone/>
            </a:pPr>
            <a:r>
              <a:rPr lang="en-US" sz="2400"/>
              <a:t>archana242</a:t>
            </a:r>
            <a:endParaRPr lang="en-US" sz="2400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N" sz="2400"/>
              <a:t>Arya20040110</a:t>
            </a:r>
            <a:endParaRPr lang="en-IN" sz="2400" dirty="0"/>
          </a:p>
        </p:txBody>
      </p:sp>
      <p:sp>
        <p:nvSpPr>
          <p:cNvPr id="6" name="Google Shape;82;p11"/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Google Shape;78;p11"/>
          <p:cNvSpPr/>
          <p:nvPr/>
        </p:nvSpPr>
        <p:spPr>
          <a:xfrm>
            <a:off x="1" y="6438316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FEA65378-19E5-5CE0-37BD-A9D1245595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12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</a:t>
            </a:r>
            <a:r>
              <a:t>Problem </a:t>
            </a:r>
            <a:r>
              <a:rPr dirty="0"/>
              <a:t>Statement</a:t>
            </a:r>
            <a:r>
              <a:rPr lang="en-IN" dirty="0"/>
              <a:t> &amp; Domain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042" y="1731345"/>
            <a:ext cx="8771916" cy="4838720"/>
          </a:xfrm>
        </p:spPr>
        <p:txBody>
          <a:bodyPr wrap="square">
            <a:spAutoFit/>
          </a:bodyPr>
          <a:lstStyle/>
          <a:p>
            <a:pPr marL="50800" indent="0">
              <a:buNone/>
            </a:pPr>
            <a:r>
              <a:rPr lang="en-US" sz="2400" b="1"/>
              <a:t>The Problem</a:t>
            </a:r>
          </a:p>
          <a:p>
            <a:r>
              <a:rPr lang="en-US" sz="2000"/>
              <a:t>Data Overload</a:t>
            </a:r>
            <a:r>
              <a:rPr lang="en-US" sz="2000" b="1"/>
              <a:t>:</a:t>
            </a:r>
            <a:r>
              <a:rPr lang="en-US" sz="2000"/>
              <a:t> Social platforms generate massive amounts of raw data (likes, timestamps) that is often "noisy" and fragmented.</a:t>
            </a:r>
          </a:p>
          <a:p>
            <a:r>
              <a:rPr lang="en-US" sz="2000"/>
              <a:t>Manual Analysis Struggle</a:t>
            </a:r>
            <a:r>
              <a:rPr lang="en-US" sz="2000" b="1"/>
              <a:t>:</a:t>
            </a:r>
            <a:r>
              <a:rPr lang="en-US" sz="2000"/>
              <a:t> It is nearly impossible for creators to manually correlate factors—like posting time—with audience interaction.</a:t>
            </a:r>
          </a:p>
          <a:p>
            <a:r>
              <a:rPr lang="en-US" sz="2000"/>
              <a:t>The "Insight Gap": There is a lack of transparent, rule-based tools to transform raw numbers into clear, actionable visuals.</a:t>
            </a:r>
          </a:p>
          <a:p>
            <a:r>
              <a:rPr lang="en-US" sz="2000"/>
              <a:t>Result: Without these insights, creators are unable to spot patterns or make data-driven decisions to grow.</a:t>
            </a:r>
          </a:p>
          <a:p>
            <a:pPr marL="50800" indent="0">
              <a:buNone/>
            </a:pPr>
            <a:r>
              <a:rPr lang="en-US" sz="2400" b="1"/>
              <a:t>The Domain</a:t>
            </a:r>
          </a:p>
          <a:p>
            <a:r>
              <a:rPr lang="en-US" sz="2000"/>
              <a:t>Data Analytics (Processing raw engagement metrics)</a:t>
            </a:r>
          </a:p>
          <a:p>
            <a:r>
              <a:rPr lang="en-US" sz="2000"/>
              <a:t>Information Visualization (Converting data into charts/trends)</a:t>
            </a:r>
          </a:p>
          <a:p>
            <a:pPr marL="1016000" lvl="2" indent="0">
              <a:buNone/>
            </a:pPr>
            <a:endParaRPr lang="en-IN" sz="1600" dirty="0"/>
          </a:p>
        </p:txBody>
      </p:sp>
      <p:pic>
        <p:nvPicPr>
          <p:cNvPr id="4" name="Google Shape;77;p11">
            <a:extLst>
              <a:ext uri="{FF2B5EF4-FFF2-40B4-BE49-F238E27FC236}">
                <a16:creationId xmlns:a16="http://schemas.microsoft.com/office/drawing/2014/main" id="{79E09E04-ACFC-0AB9-2F7E-42100DB24C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073FB3DE-59A6-9E8A-F9B4-22D67D5B6154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3EF6EA9F-A7F5-37C6-C9F5-385797E46FA3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t>Objectives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/>
              <a:t>The objective of this project is to collect and analyze structured social media engagement data in order to understand how users interact with different posts.</a:t>
            </a:r>
          </a:p>
          <a:p>
            <a:r>
              <a:rPr lang="en-US"/>
              <a:t>The system calculates engagement levels using simple rule-based methods to identify high-performing posts and effective posting times. </a:t>
            </a:r>
          </a:p>
          <a:p>
            <a:r>
              <a:rPr lang="en-US"/>
              <a:t>By presenting the results through clear and easy-to-understand visual charts, the project helps users gain meaningful insights and make better decisions about their social media posting behavior.</a:t>
            </a:r>
            <a:endParaRPr/>
          </a:p>
        </p:txBody>
      </p:sp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8CC3DF2A-694D-919E-1845-8697111673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1">
            <a:extLst>
              <a:ext uri="{FF2B5EF4-FFF2-40B4-BE49-F238E27FC236}">
                <a16:creationId xmlns:a16="http://schemas.microsoft.com/office/drawing/2014/main" id="{B3FEB267-4123-E915-2E13-D3E5A5848C23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2;p11">
            <a:extLst>
              <a:ext uri="{FF2B5EF4-FFF2-40B4-BE49-F238E27FC236}">
                <a16:creationId xmlns:a16="http://schemas.microsoft.com/office/drawing/2014/main" id="{16FF808B-5F34-050D-85E5-B020EEAEF054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t>Proposed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sz="2000"/>
              <a:t> </a:t>
            </a:r>
            <a:r>
              <a:rPr lang="en-US" sz="2000" b="1"/>
              <a:t>Step 1: Data Input</a:t>
            </a:r>
            <a:br>
              <a:rPr lang="en-US" sz="2000"/>
            </a:br>
            <a:r>
              <a:rPr lang="en-US" sz="2000"/>
              <a:t>The user provides structured social media engagement data in the form of a CSV or Excel file containing post details, likes, comments, and posting time.</a:t>
            </a:r>
          </a:p>
          <a:p>
            <a:pPr fontAlgn="base"/>
            <a:r>
              <a:rPr lang="en-US" sz="2000" b="1"/>
              <a:t> </a:t>
            </a:r>
            <a:r>
              <a:rPr lang="en-US" sz="2000"/>
              <a:t> </a:t>
            </a:r>
            <a:r>
              <a:rPr lang="en-US" sz="2000" b="1"/>
              <a:t>Step 2: Data Pre-Processing</a:t>
            </a:r>
            <a:br>
              <a:rPr lang="en-US" sz="2000"/>
            </a:br>
            <a:r>
              <a:rPr lang="en-US" sz="2000"/>
              <a:t>The system cleans and processes the input data to ensure it is in a usable format for analysis.</a:t>
            </a:r>
            <a:endParaRPr lang="en-US" sz="2000" b="1"/>
          </a:p>
          <a:p>
            <a:pPr fontAlgn="base"/>
            <a:r>
              <a:rPr lang="en-US" sz="2000"/>
              <a:t>  </a:t>
            </a:r>
            <a:r>
              <a:rPr lang="en-US" sz="2000" b="1"/>
              <a:t>Step 3: Engagement Calculation</a:t>
            </a:r>
            <a:br>
              <a:rPr lang="en-US" sz="2000"/>
            </a:br>
            <a:r>
              <a:rPr lang="en-US" sz="2000"/>
              <a:t>Engagement levels for each post are calculated using simple rule-based mathematical formulas.</a:t>
            </a:r>
          </a:p>
          <a:p>
            <a:pPr fontAlgn="base"/>
            <a:r>
              <a:rPr lang="en-US" sz="2000" b="1"/>
              <a:t> </a:t>
            </a:r>
            <a:r>
              <a:rPr lang="en-US" sz="2000"/>
              <a:t> </a:t>
            </a:r>
            <a:r>
              <a:rPr lang="en-US" sz="2000" b="1"/>
              <a:t>Step 4: Pattern Analysis</a:t>
            </a:r>
            <a:br>
              <a:rPr lang="en-US" sz="2000"/>
            </a:br>
            <a:r>
              <a:rPr lang="en-US" sz="2000"/>
              <a:t>Posts are grouped and analyzed based on posting time and engagement to identify trends and high-performing posts.</a:t>
            </a:r>
            <a:endParaRPr lang="en-US" sz="2000" b="1"/>
          </a:p>
          <a:p>
            <a:pPr fontAlgn="base"/>
            <a:r>
              <a:rPr lang="en-US" sz="2000" b="1"/>
              <a:t> </a:t>
            </a:r>
            <a:r>
              <a:rPr lang="en-US" sz="2000"/>
              <a:t> </a:t>
            </a:r>
            <a:r>
              <a:rPr lang="en-US" sz="2000" b="1"/>
              <a:t>Step 5: Data Visualization</a:t>
            </a:r>
            <a:br>
              <a:rPr lang="en-US" sz="2000"/>
            </a:br>
            <a:r>
              <a:rPr lang="en-US" sz="2000"/>
              <a:t>The final results are displayed using clear visual charts and comparative views to help users easily understand engagement patterns.</a:t>
            </a:r>
            <a:endParaRPr lang="en-US" sz="2000" b="1"/>
          </a:p>
          <a:p>
            <a:endParaRPr sz="2000"/>
          </a:p>
        </p:txBody>
      </p:sp>
      <p:pic>
        <p:nvPicPr>
          <p:cNvPr id="4" name="Google Shape;77;p11">
            <a:extLst>
              <a:ext uri="{FF2B5EF4-FFF2-40B4-BE49-F238E27FC236}">
                <a16:creationId xmlns:a16="http://schemas.microsoft.com/office/drawing/2014/main" id="{C8AEFA6D-6DCD-8528-B38F-2CBB97219D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2EFB3A61-B019-5D3E-F4AE-C6B2E55CB3E1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125E0CF8-48E7-FEEA-7951-A214888537AD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t>Work </a:t>
            </a:r>
            <a:r>
              <a:rPr dirty="0"/>
              <a:t>Completed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Literature review</a:t>
            </a:r>
            <a:endParaRPr lang="en-IN" dirty="0"/>
          </a:p>
          <a:p>
            <a:r>
              <a:rPr lang="en-IN" dirty="0"/>
              <a:t>Identify scope</a:t>
            </a:r>
            <a:endParaRPr dirty="0"/>
          </a:p>
          <a:p>
            <a:r>
              <a:rPr dirty="0"/>
              <a:t>Requirement gathering</a:t>
            </a:r>
          </a:p>
          <a:p>
            <a:r>
              <a:rPr lang="en-IN" dirty="0"/>
              <a:t>Feasibility Study</a:t>
            </a:r>
          </a:p>
        </p:txBody>
      </p:sp>
      <p:pic>
        <p:nvPicPr>
          <p:cNvPr id="4" name="Google Shape;77;p11">
            <a:extLst>
              <a:ext uri="{FF2B5EF4-FFF2-40B4-BE49-F238E27FC236}">
                <a16:creationId xmlns:a16="http://schemas.microsoft.com/office/drawing/2014/main" id="{28E191F7-FB4F-66B0-BC89-CDC749D615E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2AFA1ABC-E355-4ABA-C756-4C7B90A4397A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ED207783-8D7D-5D11-8504-C0B3438E131C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2D667-6CC7-14A0-F51C-7E4801EC0A5D}"/>
              </a:ext>
            </a:extLst>
          </p:cNvPr>
          <p:cNvSpPr txBox="1"/>
          <p:nvPr/>
        </p:nvSpPr>
        <p:spPr>
          <a:xfrm>
            <a:off x="304800" y="146304"/>
            <a:ext cx="5315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/>
              <a:t>     Literature review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52BC08-F2A3-A733-E5D9-5FA553AD0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330488"/>
              </p:ext>
            </p:extLst>
          </p:nvPr>
        </p:nvGraphicFramePr>
        <p:xfrm>
          <a:off x="627888" y="987794"/>
          <a:ext cx="7888224" cy="50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056">
                  <a:extLst>
                    <a:ext uri="{9D8B030D-6E8A-4147-A177-3AD203B41FA5}">
                      <a16:colId xmlns:a16="http://schemas.microsoft.com/office/drawing/2014/main" val="2217477984"/>
                    </a:ext>
                  </a:extLst>
                </a:gridCol>
                <a:gridCol w="1972056">
                  <a:extLst>
                    <a:ext uri="{9D8B030D-6E8A-4147-A177-3AD203B41FA5}">
                      <a16:colId xmlns:a16="http://schemas.microsoft.com/office/drawing/2014/main" val="3825743919"/>
                    </a:ext>
                  </a:extLst>
                </a:gridCol>
                <a:gridCol w="1972056">
                  <a:extLst>
                    <a:ext uri="{9D8B030D-6E8A-4147-A177-3AD203B41FA5}">
                      <a16:colId xmlns:a16="http://schemas.microsoft.com/office/drawing/2014/main" val="4212634066"/>
                    </a:ext>
                  </a:extLst>
                </a:gridCol>
                <a:gridCol w="1972056">
                  <a:extLst>
                    <a:ext uri="{9D8B030D-6E8A-4147-A177-3AD203B41FA5}">
                      <a16:colId xmlns:a16="http://schemas.microsoft.com/office/drawing/2014/main" val="304024573"/>
                    </a:ext>
                  </a:extLst>
                </a:gridCol>
              </a:tblGrid>
              <a:tr h="380046">
                <a:tc>
                  <a:txBody>
                    <a:bodyPr/>
                    <a:lstStyle/>
                    <a:p>
                      <a:r>
                        <a:rPr lang="en-IN"/>
                        <a:t>Sl.No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Authors &amp; Publications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Techniques Used and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423719"/>
                  </a:ext>
                </a:extLst>
              </a:tr>
              <a:tr h="1562411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Instagram Analytics and Insights Platform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Meta (Instagram Official Documentation)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• Provides engagement metrics such as likes, comments, reach, and impressions. </a:t>
                      </a:r>
                      <a:br>
                        <a:rPr lang="en-US"/>
                      </a:br>
                      <a:r>
                        <a:rPr lang="en-US"/>
                        <a:t>• Focuses mainly on descriptive analytics. </a:t>
                      </a:r>
                      <a:br>
                        <a:rPr lang="en-US"/>
                      </a:br>
                      <a:r>
                        <a:rPr lang="en-US"/>
                        <a:t>• Does not provide clear explanations or improvement strategies for post performance.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495543"/>
                  </a:ext>
                </a:extLst>
              </a:tr>
              <a:tr h="1414616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Social Media Engagement Analysis Using Data Analytics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Various Research Articles (IEEE, Springer)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• Uses engagement metrics like likes, comments, and shares to measure performance. </a:t>
                      </a:r>
                      <a:br>
                        <a:rPr lang="en-US"/>
                      </a:br>
                      <a:r>
                        <a:rPr lang="en-US"/>
                        <a:t>• Mostly focuses on statistical analysis and visualization. </a:t>
                      </a:r>
                      <a:br>
                        <a:rPr lang="en-US"/>
                      </a:br>
                      <a:r>
                        <a:rPr lang="en-US"/>
                        <a:t>• Limited emphasis on actionable recommendations for content creators.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912853"/>
                  </a:ext>
                </a:extLst>
              </a:tr>
              <a:tr h="1266820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Content Performance Evaluation in Social Media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ResearchGate Publications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• Analyzes content performance based on interaction metrics. </a:t>
                      </a:r>
                      <a:br>
                        <a:rPr lang="en-US"/>
                      </a:br>
                      <a:r>
                        <a:rPr lang="en-US"/>
                        <a:t>• Highlights importance of posting time and content type. </a:t>
                      </a:r>
                      <a:br>
                        <a:rPr lang="en-US"/>
                      </a:br>
                      <a:r>
                        <a:rPr lang="en-US"/>
                        <a:t>• Does not provide automated strategy suggestions or post-level explanations.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22259"/>
                  </a:ext>
                </a:extLst>
              </a:tr>
            </a:tbl>
          </a:graphicData>
        </a:graphic>
      </p:graphicFrame>
      <p:sp>
        <p:nvSpPr>
          <p:cNvPr id="3" name="Google Shape;78;p11">
            <a:extLst>
              <a:ext uri="{FF2B5EF4-FFF2-40B4-BE49-F238E27FC236}">
                <a16:creationId xmlns:a16="http://schemas.microsoft.com/office/drawing/2014/main" id="{DC4F7C9F-EFCB-EAFF-21D9-DE106DC6E8FA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2;p11">
            <a:extLst>
              <a:ext uri="{FF2B5EF4-FFF2-40B4-BE49-F238E27FC236}">
                <a16:creationId xmlns:a16="http://schemas.microsoft.com/office/drawing/2014/main" id="{7C1EE17F-1D6D-E949-BD66-8493BF9C8DAA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Google Shape;77;p11">
            <a:extLst>
              <a:ext uri="{FF2B5EF4-FFF2-40B4-BE49-F238E27FC236}">
                <a16:creationId xmlns:a16="http://schemas.microsoft.com/office/drawing/2014/main" id="{6B91B854-5E57-77A6-7024-7BF951BFD3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00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13A3EA-6EB0-E399-469C-532756C41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222668"/>
              </p:ext>
            </p:extLst>
          </p:nvPr>
        </p:nvGraphicFramePr>
        <p:xfrm>
          <a:off x="1070263" y="1039091"/>
          <a:ext cx="7423680" cy="515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920">
                  <a:extLst>
                    <a:ext uri="{9D8B030D-6E8A-4147-A177-3AD203B41FA5}">
                      <a16:colId xmlns:a16="http://schemas.microsoft.com/office/drawing/2014/main" val="3996728003"/>
                    </a:ext>
                  </a:extLst>
                </a:gridCol>
                <a:gridCol w="1855920">
                  <a:extLst>
                    <a:ext uri="{9D8B030D-6E8A-4147-A177-3AD203B41FA5}">
                      <a16:colId xmlns:a16="http://schemas.microsoft.com/office/drawing/2014/main" val="3933922346"/>
                    </a:ext>
                  </a:extLst>
                </a:gridCol>
                <a:gridCol w="1855920">
                  <a:extLst>
                    <a:ext uri="{9D8B030D-6E8A-4147-A177-3AD203B41FA5}">
                      <a16:colId xmlns:a16="http://schemas.microsoft.com/office/drawing/2014/main" val="1931879816"/>
                    </a:ext>
                  </a:extLst>
                </a:gridCol>
                <a:gridCol w="1855920">
                  <a:extLst>
                    <a:ext uri="{9D8B030D-6E8A-4147-A177-3AD203B41FA5}">
                      <a16:colId xmlns:a16="http://schemas.microsoft.com/office/drawing/2014/main" val="965858161"/>
                    </a:ext>
                  </a:extLst>
                </a:gridCol>
              </a:tblGrid>
              <a:tr h="715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/>
                        <a:t>Sl.No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/>
                        <a:t>Authors &amp; Publications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/>
                        <a:t>Techniques Used and Observations</a:t>
                      </a:r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13712"/>
                  </a:ext>
                </a:extLst>
              </a:tr>
              <a:tr h="2317755">
                <a:tc>
                  <a:txBody>
                    <a:bodyPr/>
                    <a:lstStyle/>
                    <a:p>
                      <a:r>
                        <a:rPr lang="en-IN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Rule-Based Recommendation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Academic Surveys on Recommendation Systems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• Uses predefined rules and conditions to generate recommendations. </a:t>
                      </a:r>
                      <a:br>
                        <a:rPr lang="en-US"/>
                      </a:br>
                      <a:r>
                        <a:rPr lang="en-US"/>
                        <a:t>• Transparent and easy to understand compared to machine learning models. </a:t>
                      </a:r>
                      <a:br>
                        <a:rPr lang="en-US"/>
                      </a:br>
                      <a:r>
                        <a:rPr lang="en-US"/>
                        <a:t>• Suitable for small datasets and beginner-level implementations.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233498"/>
                  </a:ext>
                </a:extLst>
              </a:tr>
              <a:tr h="2117455">
                <a:tc>
                  <a:txBody>
                    <a:bodyPr/>
                    <a:lstStyle/>
                    <a:p>
                      <a:r>
                        <a:rPr lang="en-IN"/>
                        <a:t>5.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Hashtag performance evaluation in Instagram</a:t>
                      </a:r>
                    </a:p>
                    <a:p>
                      <a:pPr>
                        <a:buNone/>
                      </a:pP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ResearchGate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• Studies the impact of hashtags on reach and engagement. </a:t>
                      </a:r>
                      <a:br>
                        <a:rPr lang="en-US"/>
                      </a:br>
                      <a:r>
                        <a:rPr lang="en-US"/>
                        <a:t>• Shows that irrelevant hashtags reduce effectiveness. </a:t>
                      </a:r>
                      <a:br>
                        <a:rPr lang="en-US"/>
                      </a:br>
                      <a:r>
                        <a:rPr lang="en-US"/>
                        <a:t>• Existing tools do not rank hashtags based on historical performance.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78806"/>
                  </a:ext>
                </a:extLst>
              </a:tr>
            </a:tbl>
          </a:graphicData>
        </a:graphic>
      </p:graphicFrame>
      <p:sp>
        <p:nvSpPr>
          <p:cNvPr id="2" name="Google Shape;78;p11">
            <a:extLst>
              <a:ext uri="{FF2B5EF4-FFF2-40B4-BE49-F238E27FC236}">
                <a16:creationId xmlns:a16="http://schemas.microsoft.com/office/drawing/2014/main" id="{E8A373D4-98C8-662C-688B-1BDADDF78E8A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2;p11">
            <a:extLst>
              <a:ext uri="{FF2B5EF4-FFF2-40B4-BE49-F238E27FC236}">
                <a16:creationId xmlns:a16="http://schemas.microsoft.com/office/drawing/2014/main" id="{F4C1F06B-DBE5-299D-6969-B421CD22B8AC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Google Shape;77;p11">
            <a:extLst>
              <a:ext uri="{FF2B5EF4-FFF2-40B4-BE49-F238E27FC236}">
                <a16:creationId xmlns:a16="http://schemas.microsoft.com/office/drawing/2014/main" id="{EECC92A1-9BE0-8285-905C-60F596B55F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95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EC610-2F51-DE18-71F5-FFD707E4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 </a:t>
            </a:r>
            <a:br>
              <a:rPr lang="en-IN"/>
            </a:br>
            <a:r>
              <a:rPr lang="en-IN"/>
              <a:t>Design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4401F1-924D-4B3B-BF6D-A9C276EF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System Architecture</a:t>
            </a:r>
          </a:p>
          <a:p>
            <a:r>
              <a:rPr lang="en-IN" dirty="0"/>
              <a:t>Data Flow Diagrams</a:t>
            </a:r>
          </a:p>
          <a:p>
            <a:r>
              <a:rPr lang="en-IN" dirty="0"/>
              <a:t>UML Diagrams</a:t>
            </a:r>
          </a:p>
          <a:p>
            <a:endParaRPr lang="en-IN" dirty="0"/>
          </a:p>
        </p:txBody>
      </p:sp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BAF4A163-935F-775B-CBF6-A0BF66B67D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8;p11">
            <a:extLst>
              <a:ext uri="{FF2B5EF4-FFF2-40B4-BE49-F238E27FC236}">
                <a16:creationId xmlns:a16="http://schemas.microsoft.com/office/drawing/2014/main" id="{22693FE7-1F5E-AB4C-3767-9A4ED4A153F0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2;p11">
            <a:extLst>
              <a:ext uri="{FF2B5EF4-FFF2-40B4-BE49-F238E27FC236}">
                <a16:creationId xmlns:a16="http://schemas.microsoft.com/office/drawing/2014/main" id="{D51642C4-254D-B83A-B10F-2EDE23D8293D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663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9B1D-20CB-9FE9-F527-F399A12C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rPr lang="en-IN"/>
              <a:t>System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82350-2328-902E-8EE9-BA8CB1A3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9" y="1862639"/>
            <a:ext cx="7966364" cy="4345289"/>
          </a:xfrm>
          <a:prstGeom prst="rect">
            <a:avLst/>
          </a:prstGeom>
        </p:spPr>
      </p:pic>
      <p:pic>
        <p:nvPicPr>
          <p:cNvPr id="3" name="Google Shape;77;p11">
            <a:extLst>
              <a:ext uri="{FF2B5EF4-FFF2-40B4-BE49-F238E27FC236}">
                <a16:creationId xmlns:a16="http://schemas.microsoft.com/office/drawing/2014/main" id="{15918108-6AFF-DF02-5EBD-3B7A654619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311"/>
            <a:ext cx="999529" cy="7542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1">
            <a:extLst>
              <a:ext uri="{FF2B5EF4-FFF2-40B4-BE49-F238E27FC236}">
                <a16:creationId xmlns:a16="http://schemas.microsoft.com/office/drawing/2014/main" id="{7547B7D0-8F14-D6F4-8624-B539236B5C2D}"/>
              </a:ext>
            </a:extLst>
          </p:cNvPr>
          <p:cNvSpPr/>
          <p:nvPr/>
        </p:nvSpPr>
        <p:spPr>
          <a:xfrm>
            <a:off x="1" y="6438000"/>
            <a:ext cx="9143999" cy="4200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800"/>
            </a:pPr>
            <a:endParaRPr lang="en-US" sz="1800" b="1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algn="ctr">
              <a:buSzPts val="1800"/>
            </a:pPr>
            <a:r>
              <a:rPr lang="en-US" sz="1800" b="1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	.       GROW .	EXCEL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2;p11">
            <a:extLst>
              <a:ext uri="{FF2B5EF4-FFF2-40B4-BE49-F238E27FC236}">
                <a16:creationId xmlns:a16="http://schemas.microsoft.com/office/drawing/2014/main" id="{44CE0D9B-B08C-C5BC-4D0B-E7AC52EE3E7A}"/>
              </a:ext>
            </a:extLst>
          </p:cNvPr>
          <p:cNvSpPr/>
          <p:nvPr/>
        </p:nvSpPr>
        <p:spPr>
          <a:xfrm>
            <a:off x="8677835" y="0"/>
            <a:ext cx="466165" cy="125937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2508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Latest Concepts in Commerce</Template>
  <TotalTime>1116</TotalTime>
  <Words>937</Words>
  <Application>Microsoft Office PowerPoint</Application>
  <PresentationFormat>On-screen Show (4:3)</PresentationFormat>
  <Paragraphs>125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Gill Sans</vt:lpstr>
      <vt:lpstr>Office Theme</vt:lpstr>
      <vt:lpstr>Interim Review Presentation</vt:lpstr>
      <vt:lpstr>  Problem Statement &amp; Domain</vt:lpstr>
      <vt:lpstr> Objectives</vt:lpstr>
      <vt:lpstr> Proposed Methodology</vt:lpstr>
      <vt:lpstr> Work Completed</vt:lpstr>
      <vt:lpstr>PowerPoint Presentation</vt:lpstr>
      <vt:lpstr>PowerPoint Presentation</vt:lpstr>
      <vt:lpstr>   Design</vt:lpstr>
      <vt:lpstr> System Architecture</vt:lpstr>
      <vt:lpstr>  Data Flow Diagram</vt:lpstr>
      <vt:lpstr> UML Diagram</vt:lpstr>
      <vt:lpstr>    Technology Used </vt:lpstr>
      <vt:lpstr> Proposed New Solution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keywords/>
  <dc:description>generated using python-pptx</dc:description>
  <cp:lastModifiedBy>Aleeta K Alex</cp:lastModifiedBy>
  <cp:revision>13</cp:revision>
  <dcterms:created xsi:type="dcterms:W3CDTF">2013-01-27T09:14:16Z</dcterms:created>
  <dcterms:modified xsi:type="dcterms:W3CDTF">2026-02-10T07:50:42Z</dcterms:modified>
  <cp:category/>
</cp:coreProperties>
</file>